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Algerian" panose="04020705040A02060702" pitchFamily="82" charset="0"/>
      <p:regular r:id="rId12"/>
    </p:embeddedFont>
    <p:embeddedFont>
      <p:font typeface="Colonna MT" panose="04020805060202030203" pitchFamily="82" charset="0"/>
      <p:regular r:id="rId13"/>
    </p:embeddedFont>
    <p:embeddedFont>
      <p:font typeface="Cooper Black" panose="0208090404030B020404" pitchFamily="18" charset="0"/>
      <p:regular r:id="rId14"/>
    </p:embeddedFont>
    <p:embeddedFont>
      <p:font typeface="Cooper Hewitt" panose="020B0604020202020204" charset="0"/>
      <p:regular r:id="rId15"/>
    </p:embeddedFont>
    <p:embeddedFont>
      <p:font typeface="Imprint MT Shadow" panose="04020605060303030202" pitchFamily="8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240A5-AAE7-4873-BA96-EB2ED5BE546C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5ED66-168F-45CF-98B9-A0DC321EE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6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577CF-E4FD-292A-1B68-53658F68E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1E2DAF-DC24-034A-122B-E7FE1DA50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26F74-60F4-3FED-5428-485D32DC7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1F268-5884-5B69-DEA7-939F5DE2F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5ED66-168F-45CF-98B9-A0DC321EE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5ED66-168F-45CF-98B9-A0DC321EE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5ED66-168F-45CF-98B9-A0DC321EE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1784" y="1237751"/>
            <a:ext cx="9956216" cy="6613230"/>
            <a:chOff x="0" y="915016"/>
            <a:chExt cx="15653115" cy="8817640"/>
          </a:xfrm>
        </p:grpSpPr>
        <p:sp>
          <p:nvSpPr>
            <p:cNvPr id="6" name="TextBox 6"/>
            <p:cNvSpPr txBox="1"/>
            <p:nvPr/>
          </p:nvSpPr>
          <p:spPr>
            <a:xfrm>
              <a:off x="0" y="915016"/>
              <a:ext cx="15653115" cy="5207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0510"/>
                </a:lnSpc>
              </a:pPr>
              <a:r>
                <a:rPr lang="en-US" sz="6600" b="1" dirty="0">
                  <a:solidFill>
                    <a:srgbClr val="1E1C1C"/>
                  </a:solidFill>
                  <a:latin typeface="Cooper Black" panose="0208090404030B020404" pitchFamily="18" charset="0"/>
                  <a:ea typeface="Cooper Hewitt Bold"/>
                  <a:cs typeface="Cooper Hewitt Bold"/>
                  <a:sym typeface="Cooper Hewitt Bold"/>
                </a:rPr>
                <a:t>Online Food Ordering and Delivery Management System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32944" y="6630681"/>
              <a:ext cx="15187225" cy="31019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713" dirty="0">
                  <a:solidFill>
                    <a:srgbClr val="1E1C1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A MySQL-based Relational Database Project</a:t>
              </a:r>
            </a:p>
            <a:p>
              <a:pPr marL="0" lvl="0" indent="0" algn="ctr">
                <a:lnSpc>
                  <a:spcPts val="4456"/>
                </a:lnSpc>
              </a:pP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Presented by </a:t>
              </a:r>
            </a:p>
            <a:p>
              <a:pPr marL="0" lvl="0" indent="0" algn="ctr">
                <a:lnSpc>
                  <a:spcPts val="4456"/>
                </a:lnSpc>
              </a:pP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MD. All Shahariar Shakib(0112330360) </a:t>
              </a:r>
            </a:p>
            <a:p>
              <a:pPr marL="0" lvl="0" indent="0" algn="ctr">
                <a:lnSpc>
                  <a:spcPts val="4456"/>
                </a:lnSpc>
              </a:pP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Sadeed </a:t>
              </a:r>
              <a:r>
                <a:rPr lang="en-US" sz="3713" dirty="0" err="1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S’aad</a:t>
              </a: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Zaman </a:t>
              </a:r>
              <a:r>
                <a:rPr lang="en-US" sz="3713" dirty="0" err="1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Shefin</a:t>
              </a:r>
              <a:r>
                <a:rPr lang="en-US" sz="3713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(0112330362)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DDAFCE3-8CEB-4CB2-604E-96B65BDA1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834" y="1257300"/>
            <a:ext cx="71247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219200" y="4184442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>
            <a:off x="182241" y="5174913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335055" y="572729"/>
            <a:ext cx="11615719" cy="7813307"/>
            <a:chOff x="0" y="-152400"/>
            <a:chExt cx="15487626" cy="104177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52400"/>
              <a:ext cx="15487626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254"/>
                </a:lnSpc>
              </a:pPr>
              <a:r>
                <a:rPr lang="en-US" sz="8412" b="1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 Bold"/>
                  <a:cs typeface="Cooper Hewitt Bold"/>
                  <a:sym typeface="Cooper Hewitt Bold"/>
                </a:rPr>
                <a:t>Objective of the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60560"/>
              <a:ext cx="15487626" cy="8104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75"/>
                </a:lnSpc>
              </a:pPr>
              <a:r>
                <a:rPr lang="en-US" sz="2839" dirty="0">
                  <a:solidFill>
                    <a:srgbClr val="1E1C1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                            🎯 🎯 🎯 🎯</a:t>
              </a:r>
              <a:r>
                <a:rPr lang="en-US" sz="2839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Goal </a:t>
              </a:r>
              <a:r>
                <a:rPr lang="en-US" sz="2839" dirty="0">
                  <a:solidFill>
                    <a:srgbClr val="1E1C1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🎯 🎯 🎯 🎯 </a:t>
              </a:r>
            </a:p>
            <a:p>
              <a:pPr>
                <a:lnSpc>
                  <a:spcPts val="3975"/>
                </a:lnSpc>
              </a:pPr>
              <a:r>
                <a:rPr lang="en-US" sz="2839" dirty="0">
                  <a:solidFill>
                    <a:srgbClr val="1E1C1C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2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</a:t>
              </a:r>
              <a:r>
                <a:rPr lang="en-US" sz="3200" b="1" dirty="0">
                  <a:latin typeface="Imprint MT Shadow" panose="04020605060303030202" pitchFamily="82" charset="0"/>
                </a:rPr>
                <a:t>Streamline Ordering:</a:t>
              </a:r>
              <a:r>
                <a:rPr lang="en-US" sz="3200" dirty="0">
                  <a:latin typeface="Imprint MT Shadow" panose="04020605060303030202" pitchFamily="82" charset="0"/>
                </a:rPr>
                <a:t> Enable customers to browse menus, add         items to cart, and place orders online with ease.</a:t>
              </a:r>
              <a:endParaRPr lang="en-US" sz="32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  <a:p>
              <a:r>
                <a:rPr lang="en-US" sz="32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•</a:t>
              </a:r>
              <a:r>
                <a:rPr lang="en-US" sz="3200" b="1" dirty="0">
                  <a:latin typeface="Imprint MT Shadow" panose="04020605060303030202" pitchFamily="82" charset="0"/>
                </a:rPr>
                <a:t>Manage Users &amp; Accounts:</a:t>
              </a:r>
              <a:r>
                <a:rPr lang="en-US" sz="3200" dirty="0">
                  <a:latin typeface="Imprint MT Shadow" panose="04020605060303030202" pitchFamily="82" charset="0"/>
                </a:rPr>
                <a:t> Provide secure login, profile management, and saved delivery addresses.</a:t>
              </a:r>
              <a:endParaRPr lang="en-US" sz="32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  <a:p>
              <a:pPr>
                <a:lnSpc>
                  <a:spcPts val="3975"/>
                </a:lnSpc>
              </a:pPr>
              <a:r>
                <a:rPr lang="en-US" sz="32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•</a:t>
              </a:r>
              <a:r>
                <a:rPr lang="en-US" sz="3200" b="1" dirty="0">
                  <a:latin typeface="Imprint MT Shadow" panose="04020605060303030202" pitchFamily="82" charset="0"/>
                </a:rPr>
                <a:t>Efficient Order Processing:</a:t>
              </a:r>
              <a:r>
                <a:rPr lang="en-US" sz="3200" dirty="0">
                  <a:latin typeface="Imprint MT Shadow" panose="04020605060303030202" pitchFamily="82" charset="0"/>
                </a:rPr>
                <a:t> Track orders, calculate payments, and manage order status from placement to delivery.</a:t>
              </a:r>
              <a:endParaRPr lang="en-US" sz="32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  <a:p>
              <a:pPr>
                <a:lnSpc>
                  <a:spcPts val="3975"/>
                </a:lnSpc>
              </a:pPr>
              <a:r>
                <a:rPr lang="en-US" sz="32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•</a:t>
              </a:r>
              <a:r>
                <a:rPr lang="en-US" sz="3200" b="1" dirty="0">
                  <a:latin typeface="Imprint MT Shadow" panose="04020605060303030202" pitchFamily="82" charset="0"/>
                </a:rPr>
                <a:t>Delivery &amp; Rider Management:</a:t>
              </a:r>
              <a:r>
                <a:rPr lang="en-US" sz="3200" dirty="0">
                  <a:latin typeface="Imprint MT Shadow" panose="04020605060303030202" pitchFamily="82" charset="0"/>
                </a:rPr>
                <a:t> Assign riders, track their progress, and ensure timely deliveries.</a:t>
              </a:r>
              <a:endParaRPr lang="en-US" sz="32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  <a:p>
              <a:pPr>
                <a:lnSpc>
                  <a:spcPts val="3975"/>
                </a:lnSpc>
              </a:pPr>
              <a:r>
                <a:rPr lang="en-US" sz="32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 •</a:t>
              </a:r>
              <a:r>
                <a:rPr lang="en-US" sz="3200" b="1" dirty="0">
                  <a:latin typeface="Imprint MT Shadow" panose="04020605060303030202" pitchFamily="82" charset="0"/>
                </a:rPr>
                <a:t>Admin Control:</a:t>
              </a:r>
              <a:r>
                <a:rPr lang="en-US" sz="3200" dirty="0">
                  <a:latin typeface="Imprint MT Shadow" panose="04020605060303030202" pitchFamily="82" charset="0"/>
                </a:rPr>
                <a:t> Allow administrators to manage menus, monitor orders, and oversee overall system operations.</a:t>
              </a:r>
            </a:p>
            <a:p>
              <a:pPr algn="l">
                <a:lnSpc>
                  <a:spcPts val="3975"/>
                </a:lnSpc>
              </a:pPr>
              <a:endParaRPr lang="en-US" sz="2839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C15C719-B773-23A4-D2C6-7D39FFCDC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546013"/>
            <a:ext cx="4524569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0800000" flipH="1">
            <a:off x="11842998" y="142841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14625319" y="39141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81281" y="2233040"/>
            <a:ext cx="11461717" cy="5820919"/>
            <a:chOff x="0" y="-161925"/>
            <a:chExt cx="16361364" cy="627795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61925"/>
              <a:ext cx="16361364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033"/>
                </a:lnSpc>
              </a:pPr>
              <a:r>
                <a:rPr lang="en-US" sz="8212" b="1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 Bold"/>
                  <a:cs typeface="Cooper Hewitt Bold"/>
                  <a:sym typeface="Cooper Hewitt Bold"/>
                </a:rPr>
                <a:t>Problem Statement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32726"/>
              <a:ext cx="16361364" cy="3983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/>
              <a:r>
                <a:rPr lang="en-US" sz="48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 </a:t>
              </a:r>
              <a:r>
                <a:rPr lang="en-US" sz="4800" dirty="0">
                  <a:latin typeface="Imprint MT Shadow" panose="04020605060303030202" pitchFamily="82" charset="0"/>
                </a:rPr>
                <a:t>Traditional Food Ordering is Inefficient</a:t>
              </a:r>
            </a:p>
            <a:p>
              <a:pPr algn="just"/>
              <a:r>
                <a:rPr lang="en-US" sz="48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 </a:t>
              </a:r>
              <a:r>
                <a:rPr lang="en-US" sz="4800" dirty="0">
                  <a:latin typeface="Imprint MT Shadow" panose="04020605060303030202" pitchFamily="82" charset="0"/>
                </a:rPr>
                <a:t>Order Mismanagement</a:t>
              </a:r>
            </a:p>
            <a:p>
              <a:pPr algn="just"/>
              <a:r>
                <a:rPr lang="en-US" sz="48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 </a:t>
              </a:r>
              <a:r>
                <a:rPr lang="en-US" sz="4800" dirty="0">
                  <a:latin typeface="Imprint MT Shadow" panose="04020605060303030202" pitchFamily="82" charset="0"/>
                </a:rPr>
                <a:t>Delivery Challenges</a:t>
              </a:r>
            </a:p>
            <a:p>
              <a:pPr algn="just"/>
              <a:r>
                <a:rPr lang="en-US" sz="48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 </a:t>
              </a:r>
              <a:r>
                <a:rPr lang="en-US" sz="4800" dirty="0">
                  <a:latin typeface="Imprint MT Shadow" panose="04020605060303030202" pitchFamily="82" charset="0"/>
                </a:rPr>
                <a:t>Inventory Issues</a:t>
              </a:r>
            </a:p>
            <a:p>
              <a:pPr algn="just"/>
              <a:r>
                <a:rPr lang="en-US" sz="48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• </a:t>
              </a:r>
              <a:r>
                <a:rPr lang="en-US" sz="4800" dirty="0">
                  <a:latin typeface="Imprint MT Shadow" panose="04020605060303030202" pitchFamily="82" charset="0"/>
                </a:rPr>
                <a:t>Lack of Centralized Control</a:t>
              </a:r>
              <a:endParaRPr lang="en-US" sz="48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15" name="Rectangle 5">
            <a:extLst>
              <a:ext uri="{FF2B5EF4-FFF2-40B4-BE49-F238E27FC236}">
                <a16:creationId xmlns:a16="http://schemas.microsoft.com/office/drawing/2014/main" id="{D6197430-21E8-3CB9-D349-315D50E4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5E5EEC-8F34-FCA9-C92B-318E697D3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394" y="2857500"/>
            <a:ext cx="7172325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541A8-ACF6-C31B-3279-3CE66BFE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C89DA0D-950A-6205-BDCA-ECDF688B19E9}"/>
              </a:ext>
            </a:extLst>
          </p:cNvPr>
          <p:cNvSpPr txBox="1"/>
          <p:nvPr/>
        </p:nvSpPr>
        <p:spPr>
          <a:xfrm>
            <a:off x="2590800" y="2890350"/>
            <a:ext cx="8763000" cy="1186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72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Scope of the Project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56FF88-1DA8-708F-6626-F1D53785F712}"/>
              </a:ext>
            </a:extLst>
          </p:cNvPr>
          <p:cNvSpPr txBox="1"/>
          <p:nvPr/>
        </p:nvSpPr>
        <p:spPr>
          <a:xfrm>
            <a:off x="3048000" y="4076700"/>
            <a:ext cx="8305800" cy="3482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latin typeface="Imprint MT Shadow" panose="04020605060303030202" pitchFamily="82" charset="0"/>
              </a:rPr>
              <a:t>👤 Customer Module</a:t>
            </a:r>
          </a:p>
          <a:p>
            <a:r>
              <a:rPr lang="en-US" sz="4000" dirty="0">
                <a:latin typeface="Imprint MT Shadow" panose="04020605060303030202" pitchFamily="82" charset="0"/>
              </a:rPr>
              <a:t>🏪 Admin Module</a:t>
            </a:r>
          </a:p>
          <a:p>
            <a:r>
              <a:rPr lang="en-US" sz="4000" dirty="0">
                <a:latin typeface="Imprint MT Shadow" panose="04020605060303030202" pitchFamily="82" charset="0"/>
              </a:rPr>
              <a:t>🚴 Rider Module</a:t>
            </a:r>
          </a:p>
          <a:p>
            <a:r>
              <a:rPr lang="en-US" sz="4000" dirty="0">
                <a:latin typeface="Imprint MT Shadow" panose="04020605060303030202" pitchFamily="82" charset="0"/>
              </a:rPr>
              <a:t>📦 Order &amp; Inventory Management</a:t>
            </a:r>
          </a:p>
          <a:p>
            <a:r>
              <a:rPr lang="en-US" sz="4000" dirty="0">
                <a:latin typeface="Imprint MT Shadow" panose="04020605060303030202" pitchFamily="82" charset="0"/>
              </a:rPr>
              <a:t>💬 Communication &amp; Support</a:t>
            </a:r>
          </a:p>
          <a:p>
            <a:pPr marL="0" lvl="0" indent="0" algn="ctr">
              <a:lnSpc>
                <a:spcPts val="3359"/>
              </a:lnSpc>
            </a:pPr>
            <a:endParaRPr lang="en-US" sz="2400" dirty="0">
              <a:solidFill>
                <a:srgbClr val="1E1C1C"/>
              </a:solidFill>
              <a:latin typeface="Imprint MT Shadow" panose="04020605060303030202" pitchFamily="82" charset="0"/>
              <a:ea typeface="Cooper Hewitt"/>
              <a:cs typeface="Cooper Hewitt"/>
              <a:sym typeface="Cooper Hewitt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321CAD3-5AD4-18CB-7695-6F014F863510}"/>
              </a:ext>
            </a:extLst>
          </p:cNvPr>
          <p:cNvSpPr/>
          <p:nvPr/>
        </p:nvSpPr>
        <p:spPr>
          <a:xfrm>
            <a:off x="15342677" y="-13932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769FCDF-D688-8ACF-CB54-43E00B55A1C8}"/>
              </a:ext>
            </a:extLst>
          </p:cNvPr>
          <p:cNvSpPr/>
          <p:nvPr/>
        </p:nvSpPr>
        <p:spPr>
          <a:xfrm>
            <a:off x="0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645998-33E6-1A1C-2F16-8D33D0D66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950" y="1485900"/>
            <a:ext cx="762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6716"/>
            <a:ext cx="678180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ER Diagram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F707CD-7ECF-D1EB-6F95-E795B35B8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351" y="1602166"/>
            <a:ext cx="15079297" cy="8297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B7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28599" y="1333501"/>
            <a:ext cx="17830800" cy="7924799"/>
            <a:chOff x="0" y="0"/>
            <a:chExt cx="2042937" cy="2587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937" cy="2587999"/>
            </a:xfrm>
            <a:custGeom>
              <a:avLst/>
              <a:gdLst/>
              <a:ahLst/>
              <a:cxnLst/>
              <a:rect l="l" t="t" r="r" b="b"/>
              <a:pathLst>
                <a:path w="2042937" h="2587999">
                  <a:moveTo>
                    <a:pt x="24952" y="0"/>
                  </a:moveTo>
                  <a:lnTo>
                    <a:pt x="2017985" y="0"/>
                  </a:lnTo>
                  <a:cubicBezTo>
                    <a:pt x="2024602" y="0"/>
                    <a:pt x="2030949" y="2629"/>
                    <a:pt x="2035628" y="7308"/>
                  </a:cubicBezTo>
                  <a:cubicBezTo>
                    <a:pt x="2040308" y="11988"/>
                    <a:pt x="2042937" y="18334"/>
                    <a:pt x="2042937" y="24952"/>
                  </a:cubicBezTo>
                  <a:lnTo>
                    <a:pt x="2042937" y="2563047"/>
                  </a:lnTo>
                  <a:cubicBezTo>
                    <a:pt x="2042937" y="2576828"/>
                    <a:pt x="2031765" y="2587999"/>
                    <a:pt x="2017985" y="2587999"/>
                  </a:cubicBezTo>
                  <a:lnTo>
                    <a:pt x="24952" y="2587999"/>
                  </a:lnTo>
                  <a:cubicBezTo>
                    <a:pt x="18334" y="2587999"/>
                    <a:pt x="11988" y="2585370"/>
                    <a:pt x="7308" y="2580691"/>
                  </a:cubicBezTo>
                  <a:cubicBezTo>
                    <a:pt x="2629" y="2576012"/>
                    <a:pt x="0" y="2569665"/>
                    <a:pt x="0" y="2563047"/>
                  </a:cubicBezTo>
                  <a:lnTo>
                    <a:pt x="0" y="24952"/>
                  </a:lnTo>
                  <a:cubicBezTo>
                    <a:pt x="0" y="18334"/>
                    <a:pt x="2629" y="11988"/>
                    <a:pt x="7308" y="7308"/>
                  </a:cubicBezTo>
                  <a:cubicBezTo>
                    <a:pt x="11988" y="2629"/>
                    <a:pt x="18334" y="0"/>
                    <a:pt x="24952" y="0"/>
                  </a:cubicBezTo>
                  <a:close/>
                </a:path>
              </a:pathLst>
            </a:custGeom>
            <a:solidFill>
              <a:srgbClr val="1E1C1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042937" cy="2683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7"/>
                </a:lnSpc>
              </a:pPr>
              <a:endParaRPr>
                <a:latin typeface="Algerian" panose="04020705040A02060702" pitchFamily="82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76799" y="519194"/>
            <a:ext cx="85344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40"/>
              </a:lnSpc>
            </a:pPr>
            <a:r>
              <a:rPr lang="en-US" sz="54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Database Schema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250" y="1534758"/>
            <a:ext cx="16591497" cy="7736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admin → id, name, password</a:t>
            </a: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users → id, name, email, number, password, address</a:t>
            </a: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user_addresses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address_type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address_text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created_at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products → id, name, category, price, image, calories</a:t>
            </a: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carbon_impact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product_id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carbon_value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created_at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riders → id, name, email, phone, password, status,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current_location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created_at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orders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name, number, email, method, address,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total_products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total_price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placed_on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payment_status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rider_id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delivery_status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order_items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order_id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product_id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quantity,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price_at_purchase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cart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product_id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name, price, quantity, image</a:t>
            </a: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  <a:p>
            <a:pPr marL="455361" lvl="1" indent="-227681">
              <a:lnSpc>
                <a:spcPts val="2952"/>
              </a:lnSpc>
              <a:buFont typeface="Arial"/>
              <a:buChar char="•"/>
            </a:pP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messages → id,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user_id</a:t>
            </a:r>
            <a:r>
              <a:rPr lang="en-US" sz="3600" dirty="0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, name, email, number, message, </a:t>
            </a:r>
            <a:r>
              <a:rPr lang="en-US" sz="3600" dirty="0" err="1">
                <a:solidFill>
                  <a:schemeClr val="bg1"/>
                </a:solidFill>
                <a:latin typeface="Colonna MT" panose="04020805060202030203" pitchFamily="82" charset="0"/>
                <a:ea typeface="Cooper Hewitt"/>
                <a:cs typeface="Cooper Hewitt"/>
                <a:sym typeface="Cooper Hewitt"/>
              </a:rPr>
              <a:t>created_at</a:t>
            </a:r>
            <a:endParaRPr lang="en-US" sz="3600" dirty="0">
              <a:solidFill>
                <a:schemeClr val="bg1"/>
              </a:solidFill>
              <a:latin typeface="Colonna MT" panose="04020805060202030203" pitchFamily="82" charset="0"/>
              <a:ea typeface="Cooper Hewitt"/>
              <a:cs typeface="Cooper Hewitt"/>
              <a:sym typeface="Cooper Hewi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50522" y="1784139"/>
            <a:ext cx="9164261" cy="8305415"/>
            <a:chOff x="-5643380" y="-2508094"/>
            <a:chExt cx="15085702" cy="6235387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944232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5643380" y="-2508094"/>
              <a:ext cx="11916444" cy="62353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4000" dirty="0">
                  <a:latin typeface="Imprint MT Shadow" panose="04020605060303030202" pitchFamily="82" charset="0"/>
                </a:rPr>
                <a:t>• User Management</a:t>
              </a:r>
            </a:p>
            <a:p>
              <a:pPr>
                <a:lnSpc>
                  <a:spcPts val="3359"/>
                </a:lnSpc>
              </a:pPr>
              <a:endParaRPr lang="en-US" sz="4000" dirty="0">
                <a:latin typeface="Imprint MT Shadow" panose="04020605060303030202" pitchFamily="82" charset="0"/>
              </a:endParaRPr>
            </a:p>
            <a:p>
              <a:pPr>
                <a:lnSpc>
                  <a:spcPts val="3359"/>
                </a:lnSpc>
              </a:pPr>
              <a:r>
                <a:rPr lang="en-US" sz="4000" dirty="0">
                  <a:latin typeface="Imprint MT Shadow" panose="04020605060303030202" pitchFamily="82" charset="0"/>
                </a:rPr>
                <a:t>• Food Menu Browsing</a:t>
              </a:r>
            </a:p>
            <a:p>
              <a:pPr>
                <a:lnSpc>
                  <a:spcPts val="3359"/>
                </a:lnSpc>
              </a:pPr>
              <a:endParaRPr lang="en-US" sz="4000" dirty="0">
                <a:latin typeface="Imprint MT Shadow" panose="04020605060303030202" pitchFamily="82" charset="0"/>
              </a:endParaRPr>
            </a:p>
            <a:p>
              <a:pPr>
                <a:lnSpc>
                  <a:spcPts val="3359"/>
                </a:lnSpc>
              </a:pPr>
              <a:r>
                <a:rPr lang="en-US" sz="4000" dirty="0">
                  <a:latin typeface="Imprint MT Shadow" panose="04020605060303030202" pitchFamily="82" charset="0"/>
                </a:rPr>
                <a:t>• Cart &amp; Ordering System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Payment Integration</a:t>
              </a:r>
            </a:p>
            <a:p>
              <a:pPr>
                <a:lnSpc>
                  <a:spcPts val="3359"/>
                </a:lnSpc>
              </a:pPr>
              <a:endParaRPr lang="en-US" sz="4000" dirty="0">
                <a:latin typeface="Imprint MT Shadow" panose="04020605060303030202" pitchFamily="82" charset="0"/>
              </a:endParaRPr>
            </a:p>
            <a:p>
              <a:pPr>
                <a:lnSpc>
                  <a:spcPts val="3359"/>
                </a:lnSpc>
              </a:pPr>
              <a:r>
                <a:rPr lang="en-US" sz="4000" dirty="0">
                  <a:latin typeface="Imprint MT Shadow" panose="04020605060303030202" pitchFamily="82" charset="0"/>
                </a:rPr>
                <a:t>• Order Tracking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Delivery/Rider Management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Inventory Management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Admin Dashboard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Communication System</a:t>
              </a:r>
            </a:p>
            <a:p>
              <a:pPr>
                <a:lnSpc>
                  <a:spcPts val="3359"/>
                </a:lnSpc>
              </a:pPr>
              <a:br>
                <a:rPr lang="en-US" sz="4000" dirty="0">
                  <a:latin typeface="Imprint MT Shadow" panose="04020605060303030202" pitchFamily="82" charset="0"/>
                </a:rPr>
              </a:br>
              <a:r>
                <a:rPr lang="en-US" sz="4000" dirty="0">
                  <a:latin typeface="Imprint MT Shadow" panose="04020605060303030202" pitchFamily="82" charset="0"/>
                </a:rPr>
                <a:t>• Reports &amp; Analytics</a:t>
              </a:r>
              <a:endParaRPr lang="en-US" sz="4000" dirty="0">
                <a:solidFill>
                  <a:srgbClr val="1E1C1C"/>
                </a:solidFill>
                <a:latin typeface="Imprint MT Shadow" panose="04020605060303030202" pitchFamily="82" charset="0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88145" y="586866"/>
            <a:ext cx="88392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Features Implemented</a:t>
            </a:r>
          </a:p>
        </p:txBody>
      </p:sp>
      <p:grpSp>
        <p:nvGrpSpPr>
          <p:cNvPr id="6" name="Group 6"/>
          <p:cNvGrpSpPr/>
          <p:nvPr/>
        </p:nvGrpSpPr>
        <p:grpSpPr>
          <a:xfrm rot="-5400000">
            <a:off x="-3326618" y="-1039279"/>
            <a:ext cx="10769337" cy="12904434"/>
            <a:chOff x="0" y="0"/>
            <a:chExt cx="14359116" cy="17205912"/>
          </a:xfrm>
        </p:grpSpPr>
        <p:sp>
          <p:nvSpPr>
            <p:cNvPr id="7" name="Freeform 7"/>
            <p:cNvSpPr/>
            <p:nvPr/>
          </p:nvSpPr>
          <p:spPr>
            <a:xfrm>
              <a:off x="9572744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786372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38532" y="586866"/>
            <a:ext cx="6398791" cy="8521064"/>
            <a:chOff x="0" y="0"/>
            <a:chExt cx="812800" cy="10823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082379"/>
            </a:xfrm>
            <a:custGeom>
              <a:avLst/>
              <a:gdLst/>
              <a:ahLst/>
              <a:cxnLst/>
              <a:rect l="l" t="t" r="r" b="b"/>
              <a:pathLst>
                <a:path w="812800" h="1082379">
                  <a:moveTo>
                    <a:pt x="68964" y="0"/>
                  </a:moveTo>
                  <a:lnTo>
                    <a:pt x="743836" y="0"/>
                  </a:lnTo>
                  <a:cubicBezTo>
                    <a:pt x="762126" y="0"/>
                    <a:pt x="779667" y="7266"/>
                    <a:pt x="792601" y="20199"/>
                  </a:cubicBezTo>
                  <a:cubicBezTo>
                    <a:pt x="805534" y="33133"/>
                    <a:pt x="812800" y="50674"/>
                    <a:pt x="812800" y="68964"/>
                  </a:cubicBezTo>
                  <a:lnTo>
                    <a:pt x="812800" y="1013415"/>
                  </a:lnTo>
                  <a:cubicBezTo>
                    <a:pt x="812800" y="1031706"/>
                    <a:pt x="805534" y="1049247"/>
                    <a:pt x="792601" y="1062180"/>
                  </a:cubicBezTo>
                  <a:cubicBezTo>
                    <a:pt x="779667" y="1075114"/>
                    <a:pt x="762126" y="1082379"/>
                    <a:pt x="743836" y="1082379"/>
                  </a:cubicBezTo>
                  <a:lnTo>
                    <a:pt x="68964" y="1082379"/>
                  </a:lnTo>
                  <a:cubicBezTo>
                    <a:pt x="50674" y="1082379"/>
                    <a:pt x="33133" y="1075114"/>
                    <a:pt x="20199" y="1062180"/>
                  </a:cubicBezTo>
                  <a:cubicBezTo>
                    <a:pt x="7266" y="1049247"/>
                    <a:pt x="0" y="1031706"/>
                    <a:pt x="0" y="1013415"/>
                  </a:cubicBezTo>
                  <a:lnTo>
                    <a:pt x="0" y="68964"/>
                  </a:lnTo>
                  <a:cubicBezTo>
                    <a:pt x="0" y="50674"/>
                    <a:pt x="7266" y="33133"/>
                    <a:pt x="20199" y="20199"/>
                  </a:cubicBezTo>
                  <a:cubicBezTo>
                    <a:pt x="33133" y="7266"/>
                    <a:pt x="50674" y="0"/>
                    <a:pt x="68964" y="0"/>
                  </a:cubicBezTo>
                  <a:close/>
                </a:path>
              </a:pathLst>
            </a:custGeom>
            <a:blipFill>
              <a:blip r:embed="rId4"/>
              <a:stretch>
                <a:fillRect t="-3352" b="-3352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9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3238500"/>
            <a:ext cx="11049000" cy="5710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50"/>
              </a:lnSpc>
              <a:spcBef>
                <a:spcPct val="0"/>
              </a:spcBef>
            </a:pPr>
            <a:r>
              <a:rPr lang="en-US" sz="4400" dirty="0">
                <a:latin typeface="Imprint MT Shadow" panose="04020605060303030202" pitchFamily="82" charset="0"/>
              </a:rPr>
              <a:t>• AI-based Recommendations for Users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GPS-enabled Live Tracking for Deliveries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Push Notifications &amp; SMS Alerts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Rewards, Offers, Loyalty Points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Voice &amp; Chatbot Ordering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Advanced Analytics &amp; Business Insights</a:t>
            </a:r>
          </a:p>
          <a:p>
            <a:pPr>
              <a:lnSpc>
                <a:spcPts val="3150"/>
              </a:lnSpc>
              <a:spcBef>
                <a:spcPct val="0"/>
              </a:spcBef>
            </a:pPr>
            <a:br>
              <a:rPr lang="en-US" sz="4400" dirty="0">
                <a:latin typeface="Imprint MT Shadow" panose="04020605060303030202" pitchFamily="82" charset="0"/>
              </a:rPr>
            </a:br>
            <a:r>
              <a:rPr lang="en-US" sz="4400" dirty="0">
                <a:latin typeface="Imprint MT Shadow" panose="04020605060303030202" pitchFamily="82" charset="0"/>
              </a:rPr>
              <a:t>• Multi-Language &amp; Multi-Currency Support</a:t>
            </a:r>
          </a:p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endParaRPr lang="en-US" sz="2100" spc="-42" dirty="0">
              <a:solidFill>
                <a:srgbClr val="000000"/>
              </a:solidFill>
              <a:latin typeface="Imprint MT Shadow" panose="04020605060303030202" pitchFamily="82" charset="0"/>
              <a:ea typeface="Cooper Hewitt"/>
              <a:cs typeface="Cooper Hewitt"/>
              <a:sym typeface="Cooper Hewit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1873740"/>
            <a:ext cx="8577117" cy="1035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 dirty="0">
                <a:solidFill>
                  <a:srgbClr val="000000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Future Enhancements</a:t>
            </a:r>
          </a:p>
        </p:txBody>
      </p:sp>
      <p:sp>
        <p:nvSpPr>
          <p:cNvPr id="6" name="Freeform 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99D48-6C10-CE68-527D-7D4E81ACB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140970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3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9800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0" y="0"/>
                </a:lnTo>
                <a:lnTo>
                  <a:pt x="1180180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1297109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417561" y="294454"/>
            <a:ext cx="15457273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Contact Us</a:t>
            </a:r>
          </a:p>
          <a:p>
            <a:pPr marL="0" lvl="0" indent="0" algn="ctr">
              <a:lnSpc>
                <a:spcPts val="9900"/>
              </a:lnSpc>
            </a:pP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MD. All Shahariar Shakib</a:t>
            </a:r>
          </a:p>
          <a:p>
            <a:pPr marL="0" lvl="0" indent="0" algn="ctr">
              <a:lnSpc>
                <a:spcPts val="9900"/>
              </a:lnSpc>
            </a:pP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  Sadeed </a:t>
            </a:r>
            <a:r>
              <a:rPr lang="en-US" sz="9000" b="1" dirty="0" err="1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S’aad</a:t>
            </a: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 Zaman </a:t>
            </a:r>
            <a:r>
              <a:rPr lang="en-US" sz="9000" b="1" dirty="0" err="1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Shefin</a:t>
            </a: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905657" y="6431491"/>
            <a:ext cx="5229082" cy="1558699"/>
            <a:chOff x="0" y="-85725"/>
            <a:chExt cx="6972109" cy="2078266"/>
          </a:xfrm>
        </p:grpSpPr>
        <p:sp>
          <p:nvSpPr>
            <p:cNvPr id="6" name="TextBox 6"/>
            <p:cNvSpPr txBox="1"/>
            <p:nvPr/>
          </p:nvSpPr>
          <p:spPr>
            <a:xfrm>
              <a:off x="0" y="-85725"/>
              <a:ext cx="6775248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1E1C1C"/>
                  </a:solidFill>
                  <a:latin typeface="Algerian" panose="04020705040A02060702" pitchFamily="82" charset="0"/>
                  <a:ea typeface="Cooper Hewitt Bold"/>
                  <a:cs typeface="Cooper Hewitt Bold"/>
                  <a:sym typeface="Cooper Hewitt Bold"/>
                </a:rPr>
                <a:t>Email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6861" y="832395"/>
              <a:ext cx="6775248" cy="1160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mshakib2330360 @bscse.uiu.ac.bd</a:t>
              </a:r>
            </a:p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sshefin2330362@bscse.uiu.ac.bd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9813" y="6431491"/>
            <a:ext cx="4694772" cy="1535243"/>
            <a:chOff x="399233" y="-85725"/>
            <a:chExt cx="6259696" cy="2046991"/>
          </a:xfrm>
        </p:grpSpPr>
        <p:sp>
          <p:nvSpPr>
            <p:cNvPr id="9" name="TextBox 9"/>
            <p:cNvSpPr txBox="1"/>
            <p:nvPr/>
          </p:nvSpPr>
          <p:spPr>
            <a:xfrm>
              <a:off x="399233" y="-85725"/>
              <a:ext cx="625969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1E1C1C"/>
                  </a:solidFill>
                  <a:latin typeface="Algerian" panose="04020705040A02060702" pitchFamily="82" charset="0"/>
                  <a:ea typeface="Cooper Hewitt Bold"/>
                  <a:cs typeface="Cooper Hewitt Bold"/>
                  <a:sym typeface="Cooper Hewitt Bold"/>
                </a:rPr>
                <a:t>Phone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99233" y="801120"/>
              <a:ext cx="6259696" cy="1160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01521786893</a:t>
              </a:r>
            </a:p>
            <a:p>
              <a:pPr marL="0" lvl="0" indent="0" algn="ctr">
                <a:lnSpc>
                  <a:spcPts val="3359"/>
                </a:lnSpc>
              </a:pPr>
              <a:r>
                <a:rPr lang="en-US" sz="2400" dirty="0">
                  <a:solidFill>
                    <a:srgbClr val="1E1C1C"/>
                  </a:solidFill>
                  <a:latin typeface="Imprint MT Shadow" panose="04020605060303030202" pitchFamily="82" charset="0"/>
                  <a:ea typeface="Cooper Hewitt"/>
                  <a:cs typeface="Cooper Hewitt"/>
                  <a:sym typeface="Cooper Hewitt"/>
                </a:rPr>
                <a:t>01303359880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245319" y="8260508"/>
            <a:ext cx="5641880" cy="127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1E1C1C"/>
                </a:solidFill>
                <a:latin typeface="Imprint MT Shadow" panose="04020605060303030202" pitchFamily="82" charset="0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518</Words>
  <Application>Microsoft Office PowerPoint</Application>
  <PresentationFormat>Custom</PresentationFormat>
  <Paragraphs>80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Colonna MT</vt:lpstr>
      <vt:lpstr>Algerian</vt:lpstr>
      <vt:lpstr>Cooper Hewitt</vt:lpstr>
      <vt:lpstr>Arial</vt:lpstr>
      <vt:lpstr>Cooper Black</vt:lpstr>
      <vt:lpstr>Imprint MT Shadow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Food Delivery Management System</dc:title>
  <dc:description>Presentation - Food Delivery Management System</dc:description>
  <cp:lastModifiedBy>Shahariar Shakib</cp:lastModifiedBy>
  <cp:revision>39</cp:revision>
  <dcterms:created xsi:type="dcterms:W3CDTF">2006-08-16T00:00:00Z</dcterms:created>
  <dcterms:modified xsi:type="dcterms:W3CDTF">2025-09-24T08:15:57Z</dcterms:modified>
  <dc:identifier>DAGwWVtz5h4</dc:identifier>
</cp:coreProperties>
</file>